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notesMasterIdLst>
    <p:notesMasterId r:id="rId14"/>
  </p:notesMasterIdLst>
  <p:handoutMasterIdLst>
    <p:handoutMasterId r:id="rId15"/>
  </p:handoutMasterIdLst>
  <p:sldIdLst>
    <p:sldId id="272" r:id="rId2"/>
    <p:sldId id="256" r:id="rId3"/>
    <p:sldId id="266" r:id="rId4"/>
    <p:sldId id="267" r:id="rId5"/>
    <p:sldId id="269" r:id="rId6"/>
    <p:sldId id="270" r:id="rId7"/>
    <p:sldId id="263" r:id="rId8"/>
    <p:sldId id="268" r:id="rId9"/>
    <p:sldId id="257" r:id="rId10"/>
    <p:sldId id="262" r:id="rId11"/>
    <p:sldId id="261" r:id="rId12"/>
    <p:sldId id="271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00"/>
    <a:srgbClr val="CC0000"/>
    <a:srgbClr val="FFFF00"/>
    <a:srgbClr val="F0EFE0"/>
    <a:srgbClr val="1F408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40" autoAdjust="0"/>
  </p:normalViewPr>
  <p:slideViewPr>
    <p:cSldViewPr>
      <p:cViewPr>
        <p:scale>
          <a:sx n="108" d="100"/>
          <a:sy n="108" d="100"/>
        </p:scale>
        <p:origin x="108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99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99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fld id="{618188DE-7BE9-4293-896C-513D564CF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2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8B21F-AD19-4F43-8084-EFF503E24287}" type="datetimeFigureOut">
              <a:rPr lang="en-US" smtClean="0"/>
              <a:t>8/29/16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0FF50-1031-8045-AAAC-015C06F18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2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IV: amount</a:t>
            </a:r>
            <a:r>
              <a:rPr lang="en-US" baseline="0" dirty="0" smtClean="0"/>
              <a:t> of sleep DV: weight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FF50-1031-8045-AAAC-015C06F181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54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IV: Addition of Music DV: # of tomatoes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FF50-1031-8045-AAAC-015C06F181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7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IV: Fish oil in diet DV: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FF50-1031-8045-AAAC-015C06F181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88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IV: temp of water  DV: weight of trout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FF50-1031-8045-AAAC-015C06F181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34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IV: people walking 10,000</a:t>
            </a:r>
            <a:r>
              <a:rPr lang="en-US" baseline="0" dirty="0" smtClean="0"/>
              <a:t> steps per day  DV: blood pressure measurement   EG: people walking 10,000 steps   CG: people who do not regularly walk 10000 steps a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FF50-1031-8045-AAAC-015C06F181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20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IV: taco diet/hamster chow  DV: incidence of heart disease  EG: hamsters on taco diet  CG: hamsters on </a:t>
            </a:r>
            <a:r>
              <a:rPr lang="en-US" dirty="0" err="1" smtClean="0"/>
              <a:t>kamster</a:t>
            </a:r>
            <a:r>
              <a:rPr lang="en-US" dirty="0" smtClean="0"/>
              <a:t> chow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FF50-1031-8045-AAAC-015C06F181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98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IV: </a:t>
            </a:r>
            <a:r>
              <a:rPr lang="en-US" dirty="0" err="1" smtClean="0"/>
              <a:t>amt</a:t>
            </a:r>
            <a:r>
              <a:rPr lang="en-US" dirty="0" smtClean="0"/>
              <a:t> of fruits</a:t>
            </a:r>
            <a:r>
              <a:rPr lang="en-US" baseline="0" dirty="0" smtClean="0"/>
              <a:t> and vegetables in diet  DV: running speed  EG: people eating the increased fruits and vegetables  CG: people who don’t eat many fruits and vegetables; people who eat a “normal” amount of fruits and vegetables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FF50-1031-8045-AAAC-015C06F181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58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IV: exercise</a:t>
            </a:r>
            <a:r>
              <a:rPr lang="en-US" baseline="0" dirty="0" smtClean="0"/>
              <a:t>  DV: # of colds caught  EG: healthy people who begin exercising  CG: otherwise healthy people who don’t exercise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FF50-1031-8045-AAAC-015C06F181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91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IV: cell phone use  DV: development of rare brain tumor  EG: people who regularly use cell phones for 10+ years  CG: people who don</a:t>
            </a:r>
            <a:r>
              <a:rPr lang="fr-FR" dirty="0" smtClean="0"/>
              <a:t>’</a:t>
            </a:r>
            <a:r>
              <a:rPr lang="en-US" dirty="0" smtClean="0"/>
              <a:t>t</a:t>
            </a:r>
            <a:r>
              <a:rPr lang="en-US" baseline="0" dirty="0" smtClean="0"/>
              <a:t> use cell phones regularly or </a:t>
            </a:r>
            <a:r>
              <a:rPr lang="en-US" baseline="0" dirty="0" err="1" smtClean="0"/>
              <a:t>havent</a:t>
            </a:r>
            <a:r>
              <a:rPr lang="en-US" baseline="0" smtClean="0"/>
              <a:t> used them for 10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FF50-1031-8045-AAAC-015C06F181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4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5BFF6-B5DE-436B-934D-212B8E16F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C3E2-FD78-46DE-826A-0DEEC5B8A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FD4FD-0142-4104-992F-D10B2AD86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6FF5944-462E-48B4-BA7D-0A5E20240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8272-CCA6-4583-8B80-BD2BC9039D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5E66-CA14-4B31-A4AA-B8B8E4BDF3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EE65-D78D-4A2A-8C36-C7D30DB85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4BC9-ED93-4B90-8949-C5CF2A4865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80D2-7D6D-4725-99EA-B92184AB6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969A6A-EE61-48E3-A942-41246ADAB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24863B-E2A0-4A99-904A-8D028E5827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9BE40C0-C8B6-49E1-BB5F-DA0DE268C1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payteachers.com/Product/Unit-Scientific-Method-Experimental-Design-Variables-Hypothesis" TargetMode="External"/><Relationship Id="rId4" Type="http://schemas.openxmlformats.org/officeDocument/2006/relationships/hyperlink" Target="http://www.teacherspayteachers.com/Store/The-Science-Vault/Type-of-Resource/Task-Cards" TargetMode="External"/><Relationship Id="rId5" Type="http://schemas.openxmlformats.org/officeDocument/2006/relationships/hyperlink" Target="http://www.teacherspayteachers.com/Product/Continental-Drift-Plate-Tectonics-Powerpoint-includes-Animations" TargetMode="External"/><Relationship Id="rId6" Type="http://schemas.openxmlformats.org/officeDocument/2006/relationships/hyperlink" Target="http://www.teacherspayteachers.com/Product/Life-Cycle-of-Stars-Powerpoint-Red-Giants-Supergiants-Supernovas" TargetMode="External"/><Relationship Id="rId7" Type="http://schemas.openxmlformats.org/officeDocument/2006/relationships/hyperlink" Target="http://www.thesciencevault.net" TargetMode="External"/><Relationship Id="rId8" Type="http://schemas.openxmlformats.org/officeDocument/2006/relationships/hyperlink" Target="http://www.teacherspayteachers.com/Store/The-Science-Vault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teacherspayteachers.com/Product/Chemical-Bonding-Go-Fish-Other-Games-Ionic-Covalent-Bond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239733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6526" y="-1235841"/>
            <a:ext cx="7173773" cy="9505883"/>
          </a:xfrm>
          <a:prstGeom prst="rect">
            <a:avLst/>
          </a:prstGeom>
        </p:spPr>
      </p:pic>
      <p:pic>
        <p:nvPicPr>
          <p:cNvPr id="6" name="Picture 5" descr="sciencelog br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4" y="-81264"/>
            <a:ext cx="2693613" cy="2672064"/>
          </a:xfrm>
          <a:prstGeom prst="rect">
            <a:avLst/>
          </a:prstGeom>
        </p:spPr>
      </p:pic>
      <p:pic>
        <p:nvPicPr>
          <p:cNvPr id="7" name="Picture 6" descr="201483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648200"/>
            <a:ext cx="1779880" cy="1943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26670" y="3962400"/>
            <a:ext cx="43408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Variables and Control Groups</a:t>
            </a:r>
            <a:endParaRPr lang="en-US" sz="28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0480213">
            <a:off x="870819" y="1892512"/>
            <a:ext cx="5418726" cy="15705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2500"/>
                <a:gd name="adj2" fmla="val 1022"/>
              </a:avLst>
            </a:prstTxWarp>
            <a:spAutoFit/>
          </a:bodyPr>
          <a:lstStyle/>
          <a:p>
            <a:pPr algn="ctr"/>
            <a:r>
              <a:rPr lang="en-US" sz="6000" b="1" cap="none" spc="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Experimental</a:t>
            </a:r>
          </a:p>
          <a:p>
            <a:pPr algn="ctr"/>
            <a:r>
              <a:rPr lang="en-US" sz="6000" b="1" cap="none" spc="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Process</a:t>
            </a:r>
            <a:endParaRPr lang="en-US" sz="6000" b="1" cap="none" spc="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009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" name="Picture 10" descr="molecul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25" y="4325636"/>
            <a:ext cx="2176904" cy="2224357"/>
          </a:xfrm>
          <a:prstGeom prst="rect">
            <a:avLst/>
          </a:prstGeom>
        </p:spPr>
      </p:pic>
      <p:pic>
        <p:nvPicPr>
          <p:cNvPr id="12" name="Picture 11" descr="2384487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14400"/>
            <a:ext cx="2015001" cy="298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3124200"/>
            <a:ext cx="7772400" cy="2667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Independent 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variable?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buNone/>
            </a:pP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Dependent 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variable?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buNone/>
            </a:pP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Experimental 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group?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buNone/>
            </a:pP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One possible control 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group?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838200"/>
            <a:ext cx="6172200" cy="14478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Exercise cuts the risk of catching colds. </a:t>
            </a:r>
          </a:p>
        </p:txBody>
      </p:sp>
      <p:pic>
        <p:nvPicPr>
          <p:cNvPr id="2" name="Picture 1" descr="21059190.png"/>
          <p:cNvPicPr>
            <a:picLocks noChangeAspect="1"/>
          </p:cNvPicPr>
          <p:nvPr/>
        </p:nvPicPr>
        <p:blipFill>
          <a:blip r:embed="rId3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62200"/>
            <a:ext cx="2923158" cy="2541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541768.png"/>
          <p:cNvPicPr>
            <a:picLocks noChangeAspect="1"/>
          </p:cNvPicPr>
          <p:nvPr/>
        </p:nvPicPr>
        <p:blipFill>
          <a:blip r:embed="rId3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200400"/>
            <a:ext cx="2226056" cy="2667000"/>
          </a:xfrm>
          <a:prstGeom prst="rect">
            <a:avLst/>
          </a:prstGeom>
        </p:spPr>
      </p:pic>
      <p:sp>
        <p:nvSpPr>
          <p:cNvPr id="57856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3352800"/>
            <a:ext cx="6629400" cy="2667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>
                <a:solidFill>
                  <a:schemeClr val="accent2"/>
                </a:solidFill>
                <a:latin typeface="Calibri"/>
                <a:cs typeface="Calibri"/>
              </a:rPr>
              <a:t>Independent </a:t>
            </a:r>
            <a:r>
              <a:rPr lang="en-US" sz="4000" dirty="0" smtClean="0">
                <a:solidFill>
                  <a:schemeClr val="accent2"/>
                </a:solidFill>
                <a:latin typeface="Calibri"/>
                <a:cs typeface="Calibri"/>
              </a:rPr>
              <a:t>variable?</a:t>
            </a:r>
            <a:endParaRPr lang="en-US" sz="40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>
              <a:buNone/>
            </a:pPr>
            <a:r>
              <a:rPr lang="en-US" sz="4000" dirty="0">
                <a:solidFill>
                  <a:schemeClr val="accent2"/>
                </a:solidFill>
                <a:latin typeface="Calibri"/>
                <a:cs typeface="Calibri"/>
              </a:rPr>
              <a:t>Dependent </a:t>
            </a:r>
            <a:r>
              <a:rPr lang="en-US" sz="4000" dirty="0" smtClean="0">
                <a:solidFill>
                  <a:schemeClr val="accent2"/>
                </a:solidFill>
                <a:latin typeface="Calibri"/>
                <a:cs typeface="Calibri"/>
              </a:rPr>
              <a:t>variable?</a:t>
            </a:r>
            <a:endParaRPr lang="en-US" sz="40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>
              <a:buNone/>
            </a:pPr>
            <a:r>
              <a:rPr lang="en-US" sz="4000" dirty="0">
                <a:solidFill>
                  <a:schemeClr val="accent2"/>
                </a:solidFill>
                <a:latin typeface="Calibri"/>
                <a:cs typeface="Calibri"/>
              </a:rPr>
              <a:t>Experimental </a:t>
            </a:r>
            <a:r>
              <a:rPr lang="en-US" sz="4000" dirty="0" smtClean="0">
                <a:solidFill>
                  <a:schemeClr val="accent2"/>
                </a:solidFill>
                <a:latin typeface="Calibri"/>
                <a:cs typeface="Calibri"/>
              </a:rPr>
              <a:t>group?</a:t>
            </a:r>
            <a:endParaRPr lang="en-US" sz="40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>
              <a:buNone/>
            </a:pPr>
            <a:r>
              <a:rPr lang="en-US" sz="4000" dirty="0">
                <a:solidFill>
                  <a:schemeClr val="accent2"/>
                </a:solidFill>
                <a:latin typeface="Calibri"/>
                <a:cs typeface="Calibri"/>
              </a:rPr>
              <a:t>One possible control </a:t>
            </a:r>
            <a:r>
              <a:rPr lang="en-US" sz="4000" dirty="0" smtClean="0">
                <a:solidFill>
                  <a:schemeClr val="accent2"/>
                </a:solidFill>
                <a:latin typeface="Calibri"/>
                <a:cs typeface="Calibri"/>
              </a:rPr>
              <a:t>group?</a:t>
            </a:r>
            <a:endParaRPr lang="en-US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6477000" cy="25908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b="1" dirty="0">
                <a:solidFill>
                  <a:schemeClr val="tx2">
                    <a:lumMod val="10000"/>
                  </a:schemeClr>
                </a:solidFill>
                <a:latin typeface="Calibri"/>
                <a:cs typeface="Calibri"/>
              </a:rPr>
              <a:t>People who have used cell phones for at least 10 years </a:t>
            </a:r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  <a:latin typeface="Calibri"/>
                <a:cs typeface="Calibri"/>
              </a:rPr>
              <a:t>have a greater chance of </a:t>
            </a:r>
            <a:r>
              <a:rPr lang="en-US" sz="4400" b="1" dirty="0">
                <a:solidFill>
                  <a:schemeClr val="tx2">
                    <a:lumMod val="10000"/>
                  </a:schemeClr>
                </a:solidFill>
                <a:latin typeface="Calibri"/>
                <a:cs typeface="Calibri"/>
              </a:rPr>
              <a:t>developing a rare brain tumor.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685800"/>
            <a:ext cx="6256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More Great Science from The Science Vault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219200"/>
            <a:ext cx="6553200" cy="455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</a:rPr>
              <a:t>If you enjoyed this </a:t>
            </a:r>
            <a:r>
              <a:rPr lang="en-US" sz="1600" dirty="0" err="1" smtClean="0">
                <a:solidFill>
                  <a:srgbClr val="000090"/>
                </a:solidFill>
              </a:rPr>
              <a:t>powerpoint</a:t>
            </a:r>
            <a:r>
              <a:rPr lang="en-US" sz="1600" dirty="0" smtClean="0">
                <a:solidFill>
                  <a:srgbClr val="000090"/>
                </a:solidFill>
              </a:rPr>
              <a:t>, you might like these other best-selling products:</a:t>
            </a:r>
          </a:p>
          <a:p>
            <a:endParaRPr lang="en-US" sz="1600" dirty="0">
              <a:solidFill>
                <a:srgbClr val="000090"/>
              </a:solidFill>
            </a:endParaRPr>
          </a:p>
          <a:p>
            <a:r>
              <a:rPr lang="en-US" sz="1600" dirty="0" smtClean="0">
                <a:solidFill>
                  <a:srgbClr val="000090"/>
                </a:solidFill>
                <a:hlinkClick r:id="rId2"/>
              </a:rPr>
              <a:t>Chemical Bonding Go Fish</a:t>
            </a:r>
            <a:r>
              <a:rPr lang="en-US" sz="1600" dirty="0" smtClean="0">
                <a:solidFill>
                  <a:srgbClr val="000090"/>
                </a:solidFill>
              </a:rPr>
              <a:t>: making chemical bonding less abstract and more fun; several different games allow for differentiation for all ability levels, grades 8 – 12</a:t>
            </a:r>
          </a:p>
          <a:p>
            <a:endParaRPr lang="en-US" sz="1600" dirty="0">
              <a:solidFill>
                <a:srgbClr val="000090"/>
              </a:solidFill>
            </a:endParaRPr>
          </a:p>
          <a:p>
            <a:r>
              <a:rPr lang="en-US" sz="1600" dirty="0" smtClean="0">
                <a:solidFill>
                  <a:srgbClr val="000090"/>
                </a:solidFill>
                <a:hlinkClick r:id="rId3"/>
              </a:rPr>
              <a:t>Scientific Method/Experimental Design Unit</a:t>
            </a:r>
            <a:r>
              <a:rPr lang="en-US" sz="1600" dirty="0" smtClean="0">
                <a:solidFill>
                  <a:srgbClr val="000090"/>
                </a:solidFill>
              </a:rPr>
              <a:t>: a full-fledged unit with </a:t>
            </a:r>
            <a:r>
              <a:rPr lang="en-US" sz="1600" dirty="0" err="1" smtClean="0">
                <a:solidFill>
                  <a:srgbClr val="000090"/>
                </a:solidFill>
              </a:rPr>
              <a:t>powerpoints</a:t>
            </a:r>
            <a:r>
              <a:rPr lang="en-US" sz="1600" dirty="0" smtClean="0">
                <a:solidFill>
                  <a:srgbClr val="000090"/>
                </a:solidFill>
              </a:rPr>
              <a:t>, worksheets, and quizzes – great to start off the year, or review throughout the year</a:t>
            </a:r>
          </a:p>
          <a:p>
            <a:endParaRPr lang="en-US" sz="1600" dirty="0">
              <a:solidFill>
                <a:srgbClr val="000090"/>
              </a:solidFill>
            </a:endParaRPr>
          </a:p>
          <a:p>
            <a:r>
              <a:rPr lang="en-US" sz="1600" dirty="0">
                <a:solidFill>
                  <a:srgbClr val="000090"/>
                </a:solidFill>
                <a:hlinkClick r:id="rId4"/>
              </a:rPr>
              <a:t>Task Cards </a:t>
            </a:r>
            <a:r>
              <a:rPr lang="en-US" sz="1600" dirty="0">
                <a:solidFill>
                  <a:srgbClr val="000090"/>
                </a:solidFill>
              </a:rPr>
              <a:t>– great for enrichment, differentiation, or to spur academic discourse in small </a:t>
            </a:r>
            <a:r>
              <a:rPr lang="en-US" sz="1600" dirty="0" smtClean="0">
                <a:solidFill>
                  <a:srgbClr val="000090"/>
                </a:solidFill>
              </a:rPr>
              <a:t>groups</a:t>
            </a:r>
          </a:p>
          <a:p>
            <a:endParaRPr lang="en-US" sz="1600" dirty="0">
              <a:solidFill>
                <a:srgbClr val="000090"/>
              </a:solidFill>
            </a:endParaRPr>
          </a:p>
          <a:p>
            <a:r>
              <a:rPr lang="en-US" sz="1600" dirty="0" smtClean="0">
                <a:solidFill>
                  <a:srgbClr val="000090"/>
                </a:solidFill>
                <a:hlinkClick r:id="rId5"/>
              </a:rPr>
              <a:t>Continental Drift and Plate Tectonics </a:t>
            </a:r>
            <a:r>
              <a:rPr lang="en-US" sz="1600" dirty="0" err="1" smtClean="0">
                <a:solidFill>
                  <a:srgbClr val="000090"/>
                </a:solidFill>
                <a:hlinkClick r:id="rId5"/>
              </a:rPr>
              <a:t>Powerpoint</a:t>
            </a:r>
            <a:r>
              <a:rPr lang="en-US" sz="1600" dirty="0" smtClean="0">
                <a:solidFill>
                  <a:srgbClr val="000090"/>
                </a:solidFill>
                <a:hlinkClick r:id="rId5"/>
              </a:rPr>
              <a:t> </a:t>
            </a:r>
            <a:r>
              <a:rPr lang="en-US" sz="1600" dirty="0" smtClean="0">
                <a:solidFill>
                  <a:srgbClr val="000090"/>
                </a:solidFill>
              </a:rPr>
              <a:t>– 50 interactive slides that introduce continental drift and plate tectonics. Includes links to websites for flash animations</a:t>
            </a:r>
          </a:p>
          <a:p>
            <a:endParaRPr lang="en-US" sz="1600" dirty="0">
              <a:solidFill>
                <a:srgbClr val="000090"/>
              </a:solidFill>
            </a:endParaRPr>
          </a:p>
          <a:p>
            <a:r>
              <a:rPr lang="en-US" sz="1600" dirty="0" smtClean="0">
                <a:solidFill>
                  <a:srgbClr val="000090"/>
                </a:solidFill>
                <a:hlinkClick r:id="rId6"/>
              </a:rPr>
              <a:t>The Life Cycle of Stars Powerpoint </a:t>
            </a:r>
            <a:r>
              <a:rPr lang="en-US" sz="1600" dirty="0" smtClean="0">
                <a:solidFill>
                  <a:srgbClr val="000090"/>
                </a:solidFill>
              </a:rPr>
              <a:t>– gorgeous photos and videos bring this powerpoint alive for your students</a:t>
            </a:r>
          </a:p>
          <a:p>
            <a:endParaRPr lang="en-US" sz="1600" dirty="0">
              <a:solidFill>
                <a:srgbClr val="000090"/>
              </a:solidFill>
            </a:endParaRPr>
          </a:p>
          <a:p>
            <a:endParaRPr lang="en-US" sz="1800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56260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© Jan Parker, The Science Vault, 2009 – for purchaser’s classroom use only. Please do not distribute. For more great science and class management materials, follow me at </a:t>
            </a:r>
            <a:r>
              <a:rPr lang="en-US" sz="1000" dirty="0" smtClean="0">
                <a:hlinkClick r:id="rId7"/>
              </a:rPr>
              <a:t>http://www.thesciencevault.net</a:t>
            </a:r>
            <a:r>
              <a:rPr lang="en-US" sz="1000" dirty="0" smtClean="0"/>
              <a:t> or on twitter @</a:t>
            </a:r>
            <a:r>
              <a:rPr lang="en-US" sz="1000" dirty="0" err="1" smtClean="0"/>
              <a:t>thesciencevault</a:t>
            </a:r>
            <a:r>
              <a:rPr lang="en-US" sz="1000" dirty="0" smtClean="0"/>
              <a:t> or head on over to my </a:t>
            </a:r>
            <a:r>
              <a:rPr lang="en-US" sz="1000" dirty="0" err="1" smtClean="0"/>
              <a:t>TpT</a:t>
            </a:r>
            <a:r>
              <a:rPr lang="en-US" sz="1000" dirty="0" smtClean="0"/>
              <a:t> store: </a:t>
            </a:r>
            <a:r>
              <a:rPr lang="en-US" sz="1000" dirty="0" smtClean="0">
                <a:hlinkClick r:id="rId8"/>
              </a:rPr>
              <a:t>http://</a:t>
            </a:r>
            <a:r>
              <a:rPr lang="en-US" sz="1000" dirty="0" err="1" smtClean="0">
                <a:hlinkClick r:id="rId8"/>
              </a:rPr>
              <a:t>www.teacherspayteachers.com</a:t>
            </a:r>
            <a:r>
              <a:rPr lang="en-US" sz="1000" dirty="0" smtClean="0">
                <a:hlinkClick r:id="rId8"/>
              </a:rPr>
              <a:t>/Store/The-Science-Vault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458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391400" cy="457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>
                <a:solidFill>
                  <a:schemeClr val="accent2"/>
                </a:solidFill>
                <a:latin typeface="Calibri"/>
                <a:cs typeface="Calibri"/>
              </a:rPr>
              <a:t>Identifying Variables and Experimental Groups</a:t>
            </a:r>
            <a:endParaRPr lang="en-US" sz="8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3581400"/>
            <a:ext cx="5410200" cy="220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Independent </a:t>
            </a:r>
            <a:r>
              <a:rPr lang="en-US" sz="4000" dirty="0" smtClean="0">
                <a:solidFill>
                  <a:schemeClr val="tx2"/>
                </a:solidFill>
                <a:latin typeface="Calibri"/>
                <a:cs typeface="Calibri"/>
              </a:rPr>
              <a:t>variable?</a:t>
            </a:r>
          </a:p>
          <a:p>
            <a:pPr>
              <a:buNone/>
            </a:pPr>
            <a:endParaRPr lang="en-US" sz="4000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buNone/>
            </a:pPr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Dependent </a:t>
            </a:r>
            <a:r>
              <a:rPr lang="en-US" sz="4000" dirty="0" smtClean="0">
                <a:solidFill>
                  <a:schemeClr val="tx2"/>
                </a:solidFill>
                <a:latin typeface="Calibri"/>
                <a:cs typeface="Calibri"/>
              </a:rPr>
              <a:t>variable?</a:t>
            </a:r>
            <a:endParaRPr lang="en-US" sz="4000" dirty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066800"/>
            <a:ext cx="6172200" cy="1600200"/>
          </a:xfrm>
          <a:ln>
            <a:noFill/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800" b="1" dirty="0" smtClean="0">
                <a:ln w="3200">
                  <a:noFill/>
                  <a:prstDash val="solid"/>
                  <a:round/>
                </a:ln>
                <a:solidFill>
                  <a:schemeClr val="accent2"/>
                </a:solidFill>
                <a:latin typeface="Calibri"/>
                <a:cs typeface="Calibri"/>
              </a:rPr>
              <a:t>A lack </a:t>
            </a:r>
            <a:r>
              <a:rPr lang="en-US" sz="4800" b="1" dirty="0">
                <a:ln w="3200">
                  <a:noFill/>
                  <a:prstDash val="solid"/>
                  <a:round/>
                </a:ln>
                <a:solidFill>
                  <a:schemeClr val="accent2"/>
                </a:solidFill>
                <a:latin typeface="Calibri"/>
                <a:cs typeface="Calibri"/>
              </a:rPr>
              <a:t>of sleep can make you gain </a:t>
            </a:r>
            <a:r>
              <a:rPr lang="en-US" sz="4800" b="1" dirty="0" smtClean="0">
                <a:ln w="3200">
                  <a:noFill/>
                  <a:prstDash val="solid"/>
                  <a:round/>
                </a:ln>
                <a:solidFill>
                  <a:schemeClr val="accent2"/>
                </a:solidFill>
                <a:latin typeface="Calibri"/>
                <a:cs typeface="Calibri"/>
              </a:rPr>
              <a:t>weight.</a:t>
            </a:r>
            <a:endParaRPr lang="en-US" sz="4800" b="1" dirty="0">
              <a:ln w="3200">
                <a:noFill/>
                <a:prstDash val="solid"/>
                <a:round/>
              </a:ln>
              <a:solidFill>
                <a:schemeClr val="accent2"/>
              </a:solidFill>
              <a:latin typeface="Calibri"/>
              <a:cs typeface="Calibri"/>
            </a:endParaRPr>
          </a:p>
        </p:txBody>
      </p:sp>
      <p:pic>
        <p:nvPicPr>
          <p:cNvPr id="2" name="Picture 1" descr="19943535.png"/>
          <p:cNvPicPr>
            <a:picLocks noChangeAspect="1"/>
          </p:cNvPicPr>
          <p:nvPr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505200"/>
            <a:ext cx="2514600" cy="3159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58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58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600519.png"/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52400"/>
            <a:ext cx="4118527" cy="6858000"/>
          </a:xfrm>
          <a:prstGeom prst="rect">
            <a:avLst/>
          </a:prstGeom>
        </p:spPr>
      </p:pic>
      <p:sp>
        <p:nvSpPr>
          <p:cNvPr id="58982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3886200"/>
            <a:ext cx="6096000" cy="1981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Independent 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variable?</a:t>
            </a:r>
          </a:p>
          <a:p>
            <a:pPr>
              <a:buNone/>
            </a:pPr>
            <a:endParaRPr lang="en-US" sz="4000" dirty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  <a:p>
            <a:pPr>
              <a:buNone/>
            </a:pP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          Dependent variable?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838200"/>
            <a:ext cx="6172200" cy="22098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400" b="1" dirty="0" smtClean="0">
                <a:ln w="3200">
                  <a:noFill/>
                  <a:prstDash val="solid"/>
                  <a:round/>
                </a:ln>
                <a:solidFill>
                  <a:srgbClr val="000000"/>
                </a:solidFill>
                <a:latin typeface="Calibri"/>
                <a:cs typeface="Calibri"/>
              </a:rPr>
              <a:t>Tomato </a:t>
            </a:r>
            <a:r>
              <a:rPr lang="en-US" sz="4400" b="1" dirty="0">
                <a:ln w="3200">
                  <a:noFill/>
                  <a:prstDash val="solid"/>
                  <a:round/>
                </a:ln>
                <a:solidFill>
                  <a:srgbClr val="000000"/>
                </a:solidFill>
                <a:latin typeface="Calibri"/>
                <a:cs typeface="Calibri"/>
              </a:rPr>
              <a:t>plants grown with music have more tomatoes.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3733800"/>
            <a:ext cx="5486400" cy="175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>
                <a:solidFill>
                  <a:schemeClr val="accent2"/>
                </a:solidFill>
                <a:latin typeface="Calibri"/>
                <a:cs typeface="Calibri"/>
              </a:rPr>
              <a:t>Independent </a:t>
            </a:r>
            <a:r>
              <a:rPr lang="en-US" sz="4000" dirty="0" smtClean="0">
                <a:solidFill>
                  <a:schemeClr val="accent2"/>
                </a:solidFill>
                <a:latin typeface="Calibri"/>
                <a:cs typeface="Calibri"/>
              </a:rPr>
              <a:t>variable?</a:t>
            </a:r>
          </a:p>
          <a:p>
            <a:pPr>
              <a:buNone/>
            </a:pPr>
            <a:endParaRPr lang="en-US" sz="40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>
              <a:buNone/>
            </a:pPr>
            <a:r>
              <a:rPr lang="en-US" sz="4000" dirty="0">
                <a:solidFill>
                  <a:schemeClr val="accent2"/>
                </a:solidFill>
                <a:latin typeface="Calibri"/>
                <a:cs typeface="Calibri"/>
              </a:rPr>
              <a:t>Dependent </a:t>
            </a:r>
            <a:r>
              <a:rPr lang="en-US" sz="4000" dirty="0" smtClean="0">
                <a:solidFill>
                  <a:schemeClr val="accent2"/>
                </a:solidFill>
                <a:latin typeface="Calibri"/>
                <a:cs typeface="Calibri"/>
              </a:rPr>
              <a:t>variable?</a:t>
            </a:r>
            <a:endParaRPr lang="en-US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066800"/>
            <a:ext cx="5867400" cy="1447800"/>
          </a:xfrm>
          <a:ln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Fish 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oil in your diet will improve your memory.</a:t>
            </a:r>
          </a:p>
        </p:txBody>
      </p:sp>
      <p:pic>
        <p:nvPicPr>
          <p:cNvPr id="2" name="Picture 1" descr="2238139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276600"/>
            <a:ext cx="1741018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9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105923.png"/>
          <p:cNvPicPr>
            <a:picLocks noChangeAspect="1"/>
          </p:cNvPicPr>
          <p:nvPr/>
        </p:nvPicPr>
        <p:blipFill>
          <a:blip r:embed="rId3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6878">
            <a:off x="-50548" y="2546752"/>
            <a:ext cx="4419600" cy="2044802"/>
          </a:xfrm>
          <a:prstGeom prst="rect">
            <a:avLst/>
          </a:prstGeom>
        </p:spPr>
      </p:pic>
      <p:sp>
        <p:nvSpPr>
          <p:cNvPr id="592899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4572000"/>
            <a:ext cx="5029200" cy="1905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>
                <a:solidFill>
                  <a:schemeClr val="accent2"/>
                </a:solidFill>
                <a:latin typeface="Calibri"/>
                <a:cs typeface="Calibri"/>
              </a:rPr>
              <a:t>Independent </a:t>
            </a:r>
            <a:r>
              <a:rPr lang="en-US" sz="4000" dirty="0" smtClean="0">
                <a:solidFill>
                  <a:schemeClr val="accent2"/>
                </a:solidFill>
                <a:latin typeface="Calibri"/>
                <a:cs typeface="Calibri"/>
              </a:rPr>
              <a:t>variable?</a:t>
            </a:r>
            <a:endParaRPr lang="en-US" sz="40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>
              <a:buNone/>
            </a:pPr>
            <a:r>
              <a:rPr lang="en-US" sz="4000" dirty="0">
                <a:solidFill>
                  <a:schemeClr val="accent2"/>
                </a:solidFill>
                <a:latin typeface="Calibri"/>
                <a:cs typeface="Calibri"/>
              </a:rPr>
              <a:t>Dependent </a:t>
            </a:r>
            <a:r>
              <a:rPr lang="en-US" sz="4000" dirty="0" smtClean="0">
                <a:solidFill>
                  <a:schemeClr val="accent2"/>
                </a:solidFill>
                <a:latin typeface="Calibri"/>
                <a:cs typeface="Calibri"/>
              </a:rPr>
              <a:t>variable?</a:t>
            </a:r>
            <a:endParaRPr lang="en-US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914400"/>
            <a:ext cx="6096000" cy="20574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Trout raised in 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cold water weigh more than trout </a:t>
            </a:r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raised in 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warm 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1" name="Rectangle 1027"/>
          <p:cNvSpPr>
            <a:spLocks noGrp="1" noChangeArrowheads="1"/>
          </p:cNvSpPr>
          <p:nvPr>
            <p:ph idx="1"/>
          </p:nvPr>
        </p:nvSpPr>
        <p:spPr>
          <a:xfrm>
            <a:off x="1346200" y="3200400"/>
            <a:ext cx="6273800" cy="2667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Independent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variable?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buNone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Dependent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variable?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buNone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Experimental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group?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buNone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One possible control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group?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80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5791200" cy="20574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Calibri"/>
                <a:cs typeface="Calibri"/>
              </a:rPr>
              <a:t>Walking 10,000 steps a day will lower blood pressure. </a:t>
            </a:r>
          </a:p>
        </p:txBody>
      </p:sp>
      <p:pic>
        <p:nvPicPr>
          <p:cNvPr id="2" name="Picture 1" descr="204139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200400"/>
            <a:ext cx="1966976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8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8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8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3581400"/>
            <a:ext cx="6324600" cy="2819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Independent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variable?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buNone/>
            </a:pP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Dependent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variable?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buNone/>
            </a:pP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Experimental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group?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buNone/>
            </a:pP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Control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group?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477000" cy="31242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2"/>
                </a:solidFill>
                <a:latin typeface="Calibri"/>
                <a:cs typeface="Calibri"/>
              </a:rPr>
              <a:t>Hamsters raised on a taco diet have less heart disease than  hamsters raised on Purina Hamster Chow.</a:t>
            </a:r>
          </a:p>
        </p:txBody>
      </p:sp>
      <p:pic>
        <p:nvPicPr>
          <p:cNvPr id="2" name="Picture 1" descr="21247450.png"/>
          <p:cNvPicPr>
            <a:picLocks noChangeAspect="1"/>
          </p:cNvPicPr>
          <p:nvPr/>
        </p:nvPicPr>
        <p:blipFill>
          <a:blip r:embed="rId3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0600" y="1219200"/>
            <a:ext cx="4191000" cy="5459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687357.png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8231">
            <a:off x="5776929" y="327713"/>
            <a:ext cx="3313044" cy="2743200"/>
          </a:xfrm>
          <a:prstGeom prst="rect">
            <a:avLst/>
          </a:prstGeom>
        </p:spPr>
      </p:pic>
      <p:sp>
        <p:nvSpPr>
          <p:cNvPr id="566275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3276600"/>
            <a:ext cx="6172200" cy="2743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Independent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variable?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buNone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Dependent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variable?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buNone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Experimental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group?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buNone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One possible control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group?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143000"/>
            <a:ext cx="4495800" cy="21336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Eating lots of fruits and vegetables will make you a faster runner.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6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6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Custom 22">
      <a:dk1>
        <a:srgbClr val="001AB9"/>
      </a:dk1>
      <a:lt1>
        <a:srgbClr val="001AB9"/>
      </a:lt1>
      <a:dk2>
        <a:srgbClr val="001AB9"/>
      </a:dk2>
      <a:lt2>
        <a:srgbClr val="001AB9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20028"/>
      </a:hlink>
      <a:folHlink>
        <a:srgbClr val="001AB9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788</TotalTime>
  <Words>620</Words>
  <Application>Microsoft Macintosh PowerPoint</Application>
  <PresentationFormat>On-screen Show (4:3)</PresentationFormat>
  <Paragraphs>75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 Narrow</vt:lpstr>
      <vt:lpstr>Calibri</vt:lpstr>
      <vt:lpstr>Constantia</vt:lpstr>
      <vt:lpstr>Times New Roman</vt:lpstr>
      <vt:lpstr>Wingdings 2</vt:lpstr>
      <vt:lpstr>Paper</vt:lpstr>
      <vt:lpstr>PowerPoint Presentation</vt:lpstr>
      <vt:lpstr>Identifying Variables and Experimental Groups</vt:lpstr>
      <vt:lpstr>A lack of sleep can make you gain weight.</vt:lpstr>
      <vt:lpstr>Tomato plants grown with music have more tomatoes.</vt:lpstr>
      <vt:lpstr>Fish oil in your diet will improve your memory.</vt:lpstr>
      <vt:lpstr>Trout raised in cold water weigh more than trout raised in warm water.</vt:lpstr>
      <vt:lpstr>Walking 10,000 steps a day will lower blood pressure. </vt:lpstr>
      <vt:lpstr>Hamsters raised on a taco diet have less heart disease than  hamsters raised on Purina Hamster Chow.</vt:lpstr>
      <vt:lpstr>Eating lots of fruits and vegetables will make you a faster runner. </vt:lpstr>
      <vt:lpstr>Exercise cuts the risk of catching colds. </vt:lpstr>
      <vt:lpstr>People who have used cell phones for at least 10 years have a greater chance of developing a rare brain tumor. </vt:lpstr>
      <vt:lpstr>PowerPoint Presentation</vt:lpstr>
    </vt:vector>
  </TitlesOfParts>
  <Company>Aurora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 in the News</dc:title>
  <dc:creator> </dc:creator>
  <cp:lastModifiedBy>Microsoft Office User</cp:lastModifiedBy>
  <cp:revision>55</cp:revision>
  <cp:lastPrinted>2013-04-20T19:40:03Z</cp:lastPrinted>
  <dcterms:created xsi:type="dcterms:W3CDTF">2006-03-20T18:56:42Z</dcterms:created>
  <dcterms:modified xsi:type="dcterms:W3CDTF">2016-08-29T14:58:26Z</dcterms:modified>
</cp:coreProperties>
</file>